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2" r:id="rId3"/>
    <p:sldId id="284" r:id="rId4"/>
    <p:sldId id="286" r:id="rId5"/>
    <p:sldId id="271" r:id="rId6"/>
    <p:sldId id="305" r:id="rId7"/>
    <p:sldId id="297" r:id="rId8"/>
    <p:sldId id="290" r:id="rId9"/>
    <p:sldId id="311" r:id="rId10"/>
    <p:sldId id="304" r:id="rId11"/>
    <p:sldId id="314" r:id="rId12"/>
    <p:sldId id="300" r:id="rId13"/>
    <p:sldId id="318" r:id="rId14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400"/>
    <a:srgbClr val="8E008E"/>
    <a:srgbClr val="BF0000"/>
    <a:srgbClr val="95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0" autoAdjust="0"/>
    <p:restoredTop sz="99809" autoAdjust="0"/>
  </p:normalViewPr>
  <p:slideViewPr>
    <p:cSldViewPr>
      <p:cViewPr>
        <p:scale>
          <a:sx n="100" d="100"/>
          <a:sy n="100" d="100"/>
        </p:scale>
        <p:origin x="-9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B339C-54DD-4AC7-8B97-2D3DEF763E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8217A7-228B-434E-A8B2-ED555D754F64}" type="pres">
      <dgm:prSet presAssocID="{293B339C-54DD-4AC7-8B97-2D3DEF763E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28C6B42-D82F-4480-BC2F-3AF1D31BA308}" type="presOf" srcId="{293B339C-54DD-4AC7-8B97-2D3DEF763E3C}" destId="{808217A7-228B-434E-A8B2-ED555D754F6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06D12-D572-452B-BE2D-FB62FA387C76}" type="datetimeFigureOut">
              <a:rPr lang="en-US" smtClean="0"/>
              <a:t>4/11/15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2A54-5EE0-474D-B144-DF6057D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6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D71F4-1453-4531-82C1-D9ED70825642}" type="datetimeFigureOut">
              <a:rPr lang="en-US" smtClean="0"/>
              <a:t>4/11/15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A2131-3203-4329-831E-F1BD400B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0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0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had many different experiences with trauma and addiction </a:t>
            </a:r>
            <a:r>
              <a:rPr lang="en-US" baseline="0" dirty="0" smtClean="0"/>
              <a:t>-  it shows up in different ways and behaviors for all of us</a:t>
            </a:r>
          </a:p>
          <a:p>
            <a:r>
              <a:rPr lang="en-US" baseline="0" dirty="0" smtClean="0"/>
              <a:t>We focus on the IMPACT that the trauma and addiction has had on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1E08C-BF18-43DC-86C9-DB762CCA06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and validating</a:t>
            </a:r>
            <a:r>
              <a:rPr lang="en-US" baseline="0" dirty="0" smtClean="0"/>
              <a:t> our experiences  - we are always seeking balance!!!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2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term response – then another part of nervous system is activated and we return to balance (rest and renew)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threat is always there, or we can not make sense of the event be become overwhelmed and our “flight or fight” response no longer works correctly  - our system is out of balance – can no longer bring ourselves to “rest and renew”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A2131-3203-4329-831E-F1BD400BB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05F8-AAB4-D24D-8C07-35BE07BC2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DRAFT 2013                               Sponsored by MassDMH and SAMHSA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53E2EE-B627-4E2F-9B21-FEBB6CC02B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1837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i="1" dirty="0" smtClean="0"/>
              <a:t>A 	 Addiction</a:t>
            </a:r>
          </a:p>
          <a:p>
            <a:pPr marL="0" indent="0">
              <a:buNone/>
            </a:pPr>
            <a:r>
              <a:rPr lang="en-US" sz="4400" i="1" dirty="0" smtClean="0"/>
              <a:t>T	 Trauma</a:t>
            </a:r>
          </a:p>
          <a:p>
            <a:pPr marL="0" indent="0">
              <a:buNone/>
            </a:pPr>
            <a:r>
              <a:rPr lang="en-US" sz="4400" i="1" dirty="0" smtClean="0"/>
              <a:t>R	 Recovery</a:t>
            </a:r>
          </a:p>
          <a:p>
            <a:pPr marL="0" indent="0">
              <a:buNone/>
            </a:pPr>
            <a:r>
              <a:rPr lang="en-US" sz="4400" i="1" dirty="0" smtClean="0"/>
              <a:t>I	 Integration</a:t>
            </a:r>
          </a:p>
          <a:p>
            <a:pPr marL="0" indent="0">
              <a:buNone/>
            </a:pPr>
            <a:r>
              <a:rPr lang="en-US" sz="4400" i="1" dirty="0" smtClean="0"/>
              <a:t>M	 Model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Arial"/>
                <a:cs typeface="Arial"/>
              </a:rPr>
              <a:t>“ATRIUM” </a:t>
            </a:r>
            <a:endParaRPr lang="en-US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334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 smtClean="0"/>
              <a:t>www.Transformation-Center.org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8" descr="ATRWork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69997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924800" cy="6477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ALWAYS… </a:t>
            </a:r>
          </a:p>
          <a:p>
            <a:pPr marL="0" indent="0">
              <a:buNone/>
            </a:pPr>
            <a:r>
              <a:rPr lang="en-US" sz="4800" dirty="0" smtClean="0"/>
              <a:t>trying to re-gain our balance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0960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396" r="5731" b="7407"/>
          <a:stretch/>
        </p:blipFill>
        <p:spPr bwMode="auto">
          <a:xfrm>
            <a:off x="1295400" y="1905000"/>
            <a:ext cx="6248400" cy="4114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9248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 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228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Candara"/>
              <a:cs typeface="Candar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29718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Build: Protective Presence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7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9248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Explore </a:t>
            </a:r>
          </a:p>
          <a:p>
            <a:pPr marL="0" indent="0">
              <a:buNone/>
            </a:pPr>
            <a:r>
              <a:rPr lang="en-US" sz="4800" dirty="0" smtClean="0"/>
              <a:t>alternative healing skills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334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217799"/>
              </p:ext>
            </p:extLst>
          </p:nvPr>
        </p:nvGraphicFramePr>
        <p:xfrm>
          <a:off x="3733800" y="2209800"/>
          <a:ext cx="4401711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Clip" r:id="rId4" imgW="3244320" imgH="3390840" progId="MS_ClipArt_Gallery.2">
                  <p:embed/>
                </p:oleObj>
              </mc:Choice>
              <mc:Fallback>
                <p:oleObj name="Clip" r:id="rId4" imgW="3244320" imgH="3390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4401711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5836" t="19263" r="10319" b="25179"/>
          <a:stretch/>
        </p:blipFill>
        <p:spPr>
          <a:xfrm>
            <a:off x="6781800" y="3124200"/>
            <a:ext cx="1676400" cy="1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0" y="457200"/>
            <a:ext cx="8839200" cy="61722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4400" dirty="0" smtClean="0"/>
              <a:t>Realize </a:t>
            </a:r>
            <a:endParaRPr lang="en-US" sz="4400" b="1" dirty="0" smtClean="0"/>
          </a:p>
          <a:p>
            <a:pPr marL="365760" lvl="1" indent="0">
              <a:buNone/>
            </a:pPr>
            <a:endParaRPr lang="en-US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3048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34200" cy="457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0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                   </a:t>
            </a:r>
          </a:p>
          <a:p>
            <a:pPr marL="0" indent="0">
              <a:buNone/>
            </a:pPr>
            <a:r>
              <a:rPr lang="en-US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</a:t>
            </a:r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DMH</a:t>
            </a:r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effectLst/>
              </a:rPr>
              <a:t> </a:t>
            </a:r>
            <a:endParaRPr lang="en-US" sz="6000" u="sng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334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TransformationCenterlogo small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514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MH header-sea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2108200" cy="2057400"/>
          </a:xfrm>
          <a:prstGeom prst="rect">
            <a:avLst/>
          </a:prstGeom>
        </p:spPr>
      </p:pic>
      <p:pic>
        <p:nvPicPr>
          <p:cNvPr id="9" name="Picture 8" descr="SAMHSA mastheadMay20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724400"/>
            <a:ext cx="4241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456189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372600" cy="480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     A group for people who want to heal…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800" dirty="0" smtClean="0">
                <a:solidFill>
                  <a:srgbClr val="000000"/>
                </a:solidFill>
              </a:rPr>
              <a:t>          </a:t>
            </a:r>
            <a:br>
              <a:rPr lang="en-US" sz="4800" dirty="0" smtClean="0">
                <a:solidFill>
                  <a:srgbClr val="000000"/>
                </a:solidFill>
              </a:rPr>
            </a:br>
            <a:r>
              <a:rPr lang="en-US" sz="4800" dirty="0" smtClean="0">
                <a:solidFill>
                  <a:srgbClr val="000000"/>
                </a:solidFill>
              </a:rPr>
              <a:t>             </a:t>
            </a:r>
            <a:r>
              <a:rPr lang="en-US" sz="7300" b="1" i="1" dirty="0" smtClean="0">
                <a:solidFill>
                  <a:srgbClr val="FFFFFF"/>
                </a:solidFill>
              </a:rPr>
              <a:t>Trauma</a:t>
            </a:r>
            <a:br>
              <a:rPr lang="en-US" sz="7300" b="1" i="1" dirty="0" smtClean="0">
                <a:solidFill>
                  <a:srgbClr val="FFFFFF"/>
                </a:solidFill>
              </a:rPr>
            </a:br>
            <a:r>
              <a:rPr lang="en-US" sz="7300" b="1" i="1" dirty="0" smtClean="0">
                <a:solidFill>
                  <a:srgbClr val="FFFFFF"/>
                </a:solidFill>
              </a:rPr>
              <a:t>                 and</a:t>
            </a:r>
            <a:r>
              <a:rPr lang="en-US" sz="1600" b="1" i="1" dirty="0" smtClean="0">
                <a:solidFill>
                  <a:srgbClr val="FFFFFF"/>
                </a:solidFill>
              </a:rPr>
              <a:t/>
            </a:r>
            <a:br>
              <a:rPr lang="en-US" sz="1600" b="1" i="1" dirty="0" smtClean="0">
                <a:solidFill>
                  <a:srgbClr val="FFFFFF"/>
                </a:solidFill>
              </a:rPr>
            </a:br>
            <a:r>
              <a:rPr lang="en-US" sz="1600" b="1" i="1" dirty="0" smtClean="0">
                <a:solidFill>
                  <a:srgbClr val="FFFFFF"/>
                </a:solidFill>
              </a:rPr>
              <a:t>                                                                                                    </a:t>
            </a:r>
            <a:br>
              <a:rPr lang="en-US" sz="1600" b="1" i="1" dirty="0" smtClean="0">
                <a:solidFill>
                  <a:srgbClr val="FFFFFF"/>
                </a:solidFill>
              </a:rPr>
            </a:br>
            <a:r>
              <a:rPr lang="en-US" sz="1600" b="1" i="1" dirty="0">
                <a:solidFill>
                  <a:srgbClr val="FFFFFF"/>
                </a:solidFill>
              </a:rPr>
              <a:t/>
            </a:r>
            <a:br>
              <a:rPr lang="en-US" sz="1600" b="1" i="1" dirty="0">
                <a:solidFill>
                  <a:srgbClr val="FFFFFF"/>
                </a:solidFill>
              </a:rPr>
            </a:br>
            <a:r>
              <a:rPr lang="en-US" sz="1600" b="1" i="1" dirty="0" smtClean="0">
                <a:solidFill>
                  <a:srgbClr val="FFFFFF"/>
                </a:solidFill>
              </a:rPr>
              <a:t/>
            </a:r>
            <a:br>
              <a:rPr lang="en-US" sz="1600" b="1" i="1" dirty="0" smtClean="0">
                <a:solidFill>
                  <a:srgbClr val="FFFFFF"/>
                </a:solidFill>
              </a:rPr>
            </a:br>
            <a:r>
              <a:rPr lang="en-US" sz="1600" b="1" i="1" dirty="0" smtClean="0">
                <a:solidFill>
                  <a:srgbClr val="FFFFFF"/>
                </a:solidFill>
              </a:rPr>
              <a:t/>
            </a:r>
            <a:br>
              <a:rPr lang="en-US" sz="1600" b="1" i="1" dirty="0" smtClean="0">
                <a:solidFill>
                  <a:srgbClr val="FFFFFF"/>
                </a:solidFill>
              </a:rPr>
            </a:br>
            <a:r>
              <a:rPr lang="en-US" sz="1600" b="1" i="1" dirty="0">
                <a:solidFill>
                  <a:srgbClr val="FFFFFF"/>
                </a:solidFill>
              </a:rPr>
              <a:t/>
            </a:r>
            <a:br>
              <a:rPr lang="en-US" sz="1600" b="1" i="1" dirty="0">
                <a:solidFill>
                  <a:srgbClr val="FFFFFF"/>
                </a:solidFill>
              </a:rPr>
            </a:br>
            <a:r>
              <a:rPr lang="en-US" sz="1600" b="1" i="1" dirty="0" smtClean="0">
                <a:solidFill>
                  <a:srgbClr val="FFFFFF"/>
                </a:solidFill>
              </a:rPr>
              <a:t/>
            </a:r>
            <a:br>
              <a:rPr lang="en-US" sz="1600" b="1" i="1" dirty="0" smtClean="0">
                <a:solidFill>
                  <a:srgbClr val="FFFFFF"/>
                </a:solidFill>
              </a:rPr>
            </a:br>
            <a:r>
              <a:rPr lang="en-US" sz="1600" b="1" i="1" dirty="0" smtClean="0">
                <a:solidFill>
                  <a:srgbClr val="FFFFFF"/>
                </a:solidFill>
              </a:rPr>
              <a:t/>
            </a:r>
            <a:br>
              <a:rPr lang="en-US" sz="1600" b="1" i="1" dirty="0" smtClean="0">
                <a:solidFill>
                  <a:srgbClr val="FFFFFF"/>
                </a:solidFill>
              </a:rPr>
            </a:br>
            <a:r>
              <a:rPr lang="en-US" sz="1600" b="1" i="1" dirty="0">
                <a:solidFill>
                  <a:srgbClr val="FFFFFF"/>
                </a:solidFill>
              </a:rPr>
              <a:t/>
            </a:r>
            <a:br>
              <a:rPr lang="en-US" sz="1600" b="1" i="1" dirty="0">
                <a:solidFill>
                  <a:srgbClr val="FFFFFF"/>
                </a:solidFill>
              </a:rPr>
            </a:br>
            <a:r>
              <a:rPr lang="en-US" sz="1600" b="1" i="1" dirty="0" smtClean="0">
                <a:solidFill>
                  <a:srgbClr val="FFFFFF"/>
                </a:solidFill>
              </a:rPr>
              <a:t>                                                                                              </a:t>
            </a:r>
            <a:r>
              <a:rPr lang="en-US" sz="7300" b="1" i="1" dirty="0" smtClean="0">
                <a:solidFill>
                  <a:srgbClr val="FFFFFF"/>
                </a:solidFill>
              </a:rPr>
              <a:t>Addiction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6096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4"/>
          <a:stretch/>
        </p:blipFill>
        <p:spPr>
          <a:xfrm>
            <a:off x="5181600" y="1447800"/>
            <a:ext cx="3061740" cy="36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4038600" y="1143000"/>
            <a:ext cx="5105400" cy="38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pPr algn="ctr"/>
            <a:r>
              <a:rPr lang="en-US" sz="4800" dirty="0" smtClean="0">
                <a:latin typeface="Calisto MT" pitchFamily="18" charset="0"/>
              </a:rPr>
              <a:t>Seeking balance</a:t>
            </a:r>
          </a:p>
          <a:p>
            <a:pPr algn="ctr"/>
            <a:endParaRPr lang="en-US" sz="800" b="1" dirty="0" smtClean="0">
              <a:latin typeface="Calisto MT" pitchFamily="18" charset="0"/>
            </a:endParaRPr>
          </a:p>
          <a:p>
            <a:pPr algn="ctr"/>
            <a:r>
              <a:rPr lang="en-US" sz="5400" b="1" dirty="0" smtClean="0">
                <a:latin typeface="Calisto MT" pitchFamily="18" charset="0"/>
              </a:rPr>
              <a:t>Body </a:t>
            </a:r>
          </a:p>
          <a:p>
            <a:pPr algn="ctr"/>
            <a:r>
              <a:rPr lang="en-US" sz="5400" b="1" dirty="0">
                <a:latin typeface="Calisto MT" pitchFamily="18" charset="0"/>
              </a:rPr>
              <a:t>M</a:t>
            </a:r>
            <a:r>
              <a:rPr lang="en-US" sz="5400" b="1" dirty="0" smtClean="0">
                <a:latin typeface="Calisto MT" pitchFamily="18" charset="0"/>
              </a:rPr>
              <a:t>ind </a:t>
            </a:r>
          </a:p>
          <a:p>
            <a:pPr algn="ctr"/>
            <a:r>
              <a:rPr lang="en-US" sz="5400" b="1" dirty="0">
                <a:latin typeface="Calisto MT" pitchFamily="18" charset="0"/>
              </a:rPr>
              <a:t>S</a:t>
            </a:r>
            <a:r>
              <a:rPr lang="en-US" sz="5400" b="1" dirty="0" smtClean="0">
                <a:latin typeface="Calisto MT" pitchFamily="18" charset="0"/>
              </a:rPr>
              <a:t>pirit</a:t>
            </a:r>
            <a:endParaRPr lang="en-US" sz="5400" b="1" dirty="0">
              <a:latin typeface="Calisto MT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172200"/>
            <a:ext cx="25908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www.Transformation-Center.org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6B37D-40D8-4217-A5BF-C0E2002DE8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alphaModFix amt="77000"/>
          </a:blip>
          <a:srcRect l="7423" r="10423" b="7863"/>
          <a:stretch/>
        </p:blipFill>
        <p:spPr>
          <a:xfrm>
            <a:off x="762000" y="990600"/>
            <a:ext cx="3579195" cy="4962518"/>
          </a:xfrm>
          <a:prstGeom prst="rect">
            <a:avLst/>
          </a:prstGeom>
          <a:ln w="57150" cmpd="sng">
            <a:noFill/>
          </a:ln>
        </p:spPr>
      </p:pic>
    </p:spTree>
    <p:extLst>
      <p:ext uri="{BB962C8B-B14F-4D97-AF65-F5344CB8AC3E}">
        <p14:creationId xmlns:p14="http://schemas.microsoft.com/office/powerpoint/2010/main" val="142305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Learn about stress and </a:t>
            </a:r>
          </a:p>
          <a:p>
            <a:pPr marL="0" indent="0" algn="ctr">
              <a:buNone/>
            </a:pPr>
            <a:r>
              <a:rPr lang="en-US" sz="4000" b="1" dirty="0" smtClean="0"/>
              <a:t>finding balance </a:t>
            </a: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3600" b="1" dirty="0" smtClean="0"/>
              <a:t>Discuss</a:t>
            </a:r>
            <a:r>
              <a:rPr lang="en-US" sz="3600" dirty="0" smtClean="0"/>
              <a:t> how this new information is important to us.  Not a discuss about past trauma</a:t>
            </a:r>
          </a:p>
          <a:p>
            <a:pPr lvl="1"/>
            <a:r>
              <a:rPr lang="en-US" sz="3600" b="1" dirty="0" smtClean="0"/>
              <a:t>Practice </a:t>
            </a:r>
            <a:r>
              <a:rPr lang="en-US" sz="3600" dirty="0" smtClean="0"/>
              <a:t>using drawing, writing, visual imagery and movement  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000000"/>
                </a:solidFill>
                <a:cs typeface="Arial"/>
              </a:rPr>
              <a:t>Series of  </a:t>
            </a:r>
            <a:r>
              <a:rPr lang="en-US" sz="4400" b="1" i="1" dirty="0" smtClean="0">
                <a:solidFill>
                  <a:srgbClr val="000000"/>
                </a:solidFill>
                <a:latin typeface="Times"/>
                <a:cs typeface="Times"/>
              </a:rPr>
              <a:t>9</a:t>
            </a:r>
            <a:r>
              <a:rPr lang="en-US" sz="4400" b="1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400" b="1" i="1" dirty="0" smtClean="0">
                <a:solidFill>
                  <a:srgbClr val="000000"/>
                </a:solidFill>
                <a:cs typeface="Arial"/>
              </a:rPr>
              <a:t>Weekly Groups </a:t>
            </a:r>
            <a:endParaRPr lang="en-US" b="1" i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Learn to</a:t>
            </a:r>
            <a:r>
              <a:rPr lang="en-US" sz="3600" b="1" dirty="0" smtClean="0"/>
              <a:t> soothe: “charged” emotions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3810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parks-fly H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0658" r="13417" b="15891"/>
          <a:stretch/>
        </p:blipFill>
        <p:spPr>
          <a:xfrm>
            <a:off x="1143000" y="1143000"/>
            <a:ext cx="7239000" cy="4893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5181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    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9" name="Picture 8" descr="scared-cat-46772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2200"/>
            <a:ext cx="1570881" cy="2141581"/>
          </a:xfrm>
          <a:prstGeom prst="rect">
            <a:avLst/>
          </a:prstGeom>
        </p:spPr>
      </p:pic>
      <p:pic>
        <p:nvPicPr>
          <p:cNvPr id="12" name="Picture 11" descr="happy-black-cat-2519781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t="8663" r="17886" b="18355"/>
          <a:stretch/>
        </p:blipFill>
        <p:spPr>
          <a:xfrm>
            <a:off x="6629400" y="1828800"/>
            <a:ext cx="1898980" cy="29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Understand Current Experiences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nervous-person-234723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828">
            <a:off x="5461283" y="1567555"/>
            <a:ext cx="2502255" cy="3753383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4"/>
          <a:srcRect t="6850" b="8105"/>
          <a:stretch/>
        </p:blipFill>
        <p:spPr bwMode="auto">
          <a:xfrm>
            <a:off x="685800" y="1752600"/>
            <a:ext cx="3882621" cy="26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4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400"/>
            <a:ext cx="88392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Learn</a:t>
            </a:r>
            <a:r>
              <a:rPr lang="en-US" sz="4800" dirty="0"/>
              <a:t> </a:t>
            </a:r>
            <a:r>
              <a:rPr lang="en-US" sz="4800" dirty="0" smtClean="0"/>
              <a:t>new information </a:t>
            </a:r>
          </a:p>
          <a:p>
            <a:pPr marL="0" indent="0" algn="ctr">
              <a:buNone/>
            </a:pPr>
            <a:r>
              <a:rPr lang="en-US" sz="4800" dirty="0" smtClean="0"/>
              <a:t>and useful skills:  </a:t>
            </a:r>
            <a:r>
              <a:rPr lang="en-US" sz="4800" b="1" dirty="0" smtClean="0"/>
              <a:t>self care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457200" y="6172200"/>
            <a:ext cx="2590800" cy="384048"/>
          </a:xfr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www.Transformation-Center.org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3E2EE-B627-4E2F-9B21-FEBB6CC02BB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8674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2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900" r="15406"/>
          <a:stretch/>
        </p:blipFill>
        <p:spPr>
          <a:xfrm>
            <a:off x="3686175" y="3466027"/>
            <a:ext cx="1097492" cy="28903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28600" y="5943600"/>
            <a:ext cx="3733800" cy="212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DRAFT 2013                               Sponsored by MassDMH and SAMHSA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5410200" cy="762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www.Transformation-Center.org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C1BE-0A05-0F4C-8A93-4324A6F7EF0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621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smtClean="0"/>
              <a:t> </a:t>
            </a:r>
            <a:endParaRPr lang="en-US" sz="3600" b="1" i="1" dirty="0"/>
          </a:p>
        </p:txBody>
      </p:sp>
      <p:pic>
        <p:nvPicPr>
          <p:cNvPr id="11" name="Picture 10" descr="dough boy thinking.jpg"/>
          <p:cNvPicPr>
            <a:picLocks noChangeAspect="1"/>
          </p:cNvPicPr>
          <p:nvPr/>
        </p:nvPicPr>
        <p:blipFill rotWithShape="1">
          <a:blip r:embed="rId4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r="4015" b="45180"/>
          <a:stretch/>
        </p:blipFill>
        <p:spPr>
          <a:xfrm>
            <a:off x="3686175" y="-112259"/>
            <a:ext cx="3219709" cy="3629991"/>
          </a:xfrm>
          <a:prstGeom prst="rect">
            <a:avLst/>
          </a:prstGeom>
        </p:spPr>
      </p:pic>
      <p:pic>
        <p:nvPicPr>
          <p:cNvPr id="13" name="Picture 12" descr="IMG_1629 - Version 3.jp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6048" r="39661" b="17141"/>
          <a:stretch/>
        </p:blipFill>
        <p:spPr>
          <a:xfrm>
            <a:off x="3686175" y="4438901"/>
            <a:ext cx="740832" cy="1106766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pic>
        <p:nvPicPr>
          <p:cNvPr id="15" name="Picture 14" descr="dough boy thinking.jpg"/>
          <p:cNvPicPr>
            <a:picLocks noChangeAspect="1"/>
          </p:cNvPicPr>
          <p:nvPr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r="4015" b="45180"/>
          <a:stretch/>
        </p:blipFill>
        <p:spPr>
          <a:xfrm flipH="1">
            <a:off x="457200" y="1308442"/>
            <a:ext cx="3361266" cy="3130459"/>
          </a:xfrm>
          <a:prstGeom prst="rect">
            <a:avLst/>
          </a:prstGeom>
        </p:spPr>
      </p:pic>
      <p:pic>
        <p:nvPicPr>
          <p:cNvPr id="16" name="Picture 15" descr="dough boy thinking.jpg"/>
          <p:cNvPicPr>
            <a:picLocks noChangeAspect="1"/>
          </p:cNvPicPr>
          <p:nvPr/>
        </p:nvPicPr>
        <p:blipFill rotWithShape="1">
          <a:blip r:embed="rId4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r="4015" b="45180"/>
          <a:stretch/>
        </p:blipFill>
        <p:spPr>
          <a:xfrm rot="3436166">
            <a:off x="5128850" y="2358668"/>
            <a:ext cx="3357087" cy="33975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97000" y="785222"/>
            <a:ext cx="17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E4870E"/>
                </a:solidFill>
                <a:latin typeface="Abadi MT Condensed Light"/>
                <a:cs typeface="Abadi MT Condensed Light"/>
              </a:rPr>
              <a:t>Victim</a:t>
            </a:r>
            <a:endParaRPr lang="en-US" sz="4000" b="1" i="1" dirty="0">
              <a:solidFill>
                <a:srgbClr val="E4870E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5410200"/>
            <a:ext cx="1980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40B4D5"/>
                </a:solidFill>
                <a:latin typeface="Gloucester MT Extra Condensed"/>
                <a:cs typeface="Gloucester MT Extra Condensed"/>
              </a:rPr>
              <a:t>Non-protective</a:t>
            </a:r>
          </a:p>
          <a:p>
            <a:r>
              <a:rPr lang="en-US" sz="3200" i="1" dirty="0" smtClean="0">
                <a:solidFill>
                  <a:srgbClr val="40B4D5"/>
                </a:solidFill>
                <a:latin typeface="Gloucester MT Extra Condensed"/>
                <a:cs typeface="Gloucester MT Extra Condensed"/>
              </a:rPr>
              <a:t>Bystander</a:t>
            </a:r>
            <a:endParaRPr lang="en-US" sz="3200" i="1" dirty="0">
              <a:solidFill>
                <a:srgbClr val="40B4D5"/>
              </a:solidFill>
              <a:latin typeface="Gloucester MT Extra Condensed"/>
              <a:cs typeface="Gloucester MT Extra Condense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62888" y="235342"/>
            <a:ext cx="17620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Stencil"/>
                <a:cs typeface="Stencil"/>
              </a:rPr>
              <a:t>Abuser</a:t>
            </a:r>
            <a:endParaRPr lang="en-US" sz="3200" b="1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552" y="1839161"/>
            <a:ext cx="25284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E4870E"/>
                </a:solidFill>
                <a:latin typeface="Abadi MT Condensed Light"/>
                <a:cs typeface="Abadi MT Condensed Light"/>
              </a:rPr>
              <a:t>“Poor me” </a:t>
            </a:r>
            <a:endParaRPr lang="en-US" sz="3200" b="1" i="1" dirty="0">
              <a:solidFill>
                <a:srgbClr val="E4870E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6937" y="2378128"/>
            <a:ext cx="253066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E4870E"/>
                </a:solidFill>
                <a:latin typeface="Abadi MT Condensed Light"/>
                <a:cs typeface="Abadi MT Condensed Light"/>
              </a:rPr>
              <a:t>“I’m worthless”</a:t>
            </a:r>
            <a:endParaRPr lang="en-US" sz="3200" b="1" i="1" dirty="0">
              <a:solidFill>
                <a:srgbClr val="E4870E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7178" y="1900717"/>
            <a:ext cx="2877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tencil"/>
                <a:cs typeface="Stencil"/>
              </a:rPr>
              <a:t>   “I’m STUPID!”</a:t>
            </a:r>
            <a:endParaRPr lang="en-US" sz="2800" b="1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5620" y="753085"/>
            <a:ext cx="2916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tencil"/>
                <a:cs typeface="Stencil"/>
              </a:rPr>
              <a:t>  “I’m SO UGLY!”</a:t>
            </a:r>
            <a:endParaRPr lang="en-US" sz="2800" b="1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9338" y="1315941"/>
            <a:ext cx="3173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tencil"/>
                <a:cs typeface="Stencil"/>
              </a:rPr>
              <a:t>   “Disgusting!”</a:t>
            </a:r>
            <a:endParaRPr lang="en-US" sz="2800" b="1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6800" y="3727024"/>
            <a:ext cx="26781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40B4D5"/>
                </a:solidFill>
                <a:latin typeface="Gloucester MT Extra Condensed"/>
                <a:cs typeface="Gloucester MT Extra Condensed"/>
              </a:rPr>
              <a:t>   </a:t>
            </a:r>
            <a:r>
              <a:rPr lang="en-US" sz="3200" i="1" dirty="0" smtClean="0">
                <a:solidFill>
                  <a:srgbClr val="40B4D5"/>
                </a:solidFill>
                <a:latin typeface="Gloucester MT Extra Condensed"/>
                <a:cs typeface="Gloucester MT Extra Condensed"/>
              </a:rPr>
              <a:t>“But…” </a:t>
            </a:r>
            <a:endParaRPr lang="en-US" sz="3200" i="1" dirty="0">
              <a:solidFill>
                <a:srgbClr val="40B4D5"/>
              </a:solidFill>
              <a:latin typeface="Gloucester MT Extra Condensed"/>
              <a:cs typeface="Gloucester MT Extra Condense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3167" y="3142248"/>
            <a:ext cx="272298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40B4D5"/>
                </a:solidFill>
                <a:latin typeface="Gloucester MT Extra Condensed"/>
                <a:cs typeface="Gloucester MT Extra Condensed"/>
              </a:rPr>
              <a:t>    </a:t>
            </a:r>
            <a:r>
              <a:rPr lang="en-US" sz="3200" i="1" dirty="0" smtClean="0">
                <a:solidFill>
                  <a:srgbClr val="40B4D5"/>
                </a:solidFill>
                <a:latin typeface="Gloucester MT Extra Condensed"/>
                <a:cs typeface="Gloucester MT Extra Condensed"/>
              </a:rPr>
              <a:t>“I don’t know” </a:t>
            </a:r>
            <a:endParaRPr lang="en-US" sz="3200" i="1" dirty="0">
              <a:solidFill>
                <a:srgbClr val="40B4D5"/>
              </a:solidFill>
              <a:latin typeface="Gloucester MT Extra Condensed"/>
              <a:cs typeface="Gloucester MT Extra Condense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00042" y="4146513"/>
            <a:ext cx="269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40B4D5"/>
                </a:solidFill>
                <a:latin typeface="Gloucester MT Extra Condensed"/>
                <a:cs typeface="Gloucester MT Extra Condensed"/>
              </a:rPr>
              <a:t>“I’m stupid…”</a:t>
            </a:r>
            <a:endParaRPr lang="en-US" sz="3200" i="1" dirty="0">
              <a:solidFill>
                <a:srgbClr val="40B4D5"/>
              </a:solidFill>
              <a:latin typeface="Gloucester MT Extra Condensed"/>
              <a:cs typeface="Gloucester MT Extra Condense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6937" y="2881251"/>
            <a:ext cx="30277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E4870E"/>
                </a:solidFill>
                <a:latin typeface="Abadi MT Condensed Light"/>
                <a:cs typeface="Abadi MT Condensed Light"/>
              </a:rPr>
              <a:t>“I’m stupid”                </a:t>
            </a:r>
            <a:endParaRPr lang="en-US" sz="3200" b="1" i="1" dirty="0">
              <a:solidFill>
                <a:srgbClr val="E4870E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30" name="Picture 29" descr="triadic self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t="35955" r="51495" b="52454"/>
          <a:stretch/>
        </p:blipFill>
        <p:spPr>
          <a:xfrm>
            <a:off x="459989" y="656729"/>
            <a:ext cx="900358" cy="1046008"/>
          </a:xfrm>
          <a:prstGeom prst="rect">
            <a:avLst/>
          </a:prstGeom>
        </p:spPr>
      </p:pic>
      <p:pic>
        <p:nvPicPr>
          <p:cNvPr id="31" name="Picture 30" descr="triadic self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2" t="65841" r="52534" b="24158"/>
          <a:stretch/>
        </p:blipFill>
        <p:spPr>
          <a:xfrm flipH="1">
            <a:off x="7352158" y="785222"/>
            <a:ext cx="1233996" cy="1231105"/>
          </a:xfrm>
          <a:prstGeom prst="rect">
            <a:avLst/>
          </a:prstGeom>
        </p:spPr>
      </p:pic>
      <p:pic>
        <p:nvPicPr>
          <p:cNvPr id="32" name="Picture 31" descr="triadic self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3" t="57306" r="34085" b="33494"/>
          <a:stretch/>
        </p:blipFill>
        <p:spPr>
          <a:xfrm>
            <a:off x="5232950" y="5228085"/>
            <a:ext cx="1067091" cy="10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1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Custom 9">
      <a:dk1>
        <a:srgbClr val="000000"/>
      </a:dk1>
      <a:lt1>
        <a:srgbClr val="040404"/>
      </a:lt1>
      <a:dk2>
        <a:srgbClr val="2B142D"/>
      </a:dk2>
      <a:lt2>
        <a:srgbClr val="020102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12201</TotalTime>
  <Words>432</Words>
  <Application>Microsoft Macintosh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Paper</vt:lpstr>
      <vt:lpstr>Clip</vt:lpstr>
      <vt:lpstr>“ATRIUM” </vt:lpstr>
      <vt:lpstr> </vt:lpstr>
      <vt:lpstr>     A group for people who want to heal…                         Trauma                  and                                                                                                                                                                                                           Addiction</vt:lpstr>
      <vt:lpstr>PowerPoint Presentation</vt:lpstr>
      <vt:lpstr>Series of  9 Weekly Groups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 and Trauma Recovery Healing the Body, Mind and Spirit</dc:title>
  <dc:creator>Member</dc:creator>
  <cp:lastModifiedBy>Marcia Webster User</cp:lastModifiedBy>
  <cp:revision>154</cp:revision>
  <cp:lastPrinted>2015-04-11T23:54:06Z</cp:lastPrinted>
  <dcterms:created xsi:type="dcterms:W3CDTF">2011-10-25T11:04:16Z</dcterms:created>
  <dcterms:modified xsi:type="dcterms:W3CDTF">2015-04-11T23:54:35Z</dcterms:modified>
</cp:coreProperties>
</file>